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sldIdLst>
    <p:sldId id="256" r:id="rId2"/>
    <p:sldId id="270" r:id="rId3"/>
    <p:sldId id="271" r:id="rId4"/>
    <p:sldId id="272" r:id="rId5"/>
    <p:sldId id="258" r:id="rId6"/>
    <p:sldId id="259" r:id="rId7"/>
    <p:sldId id="260" r:id="rId8"/>
    <p:sldId id="261" r:id="rId9"/>
    <p:sldId id="262" r:id="rId10"/>
    <p:sldId id="273" r:id="rId11"/>
    <p:sldId id="274" r:id="rId12"/>
    <p:sldId id="275" r:id="rId13"/>
    <p:sldId id="276" r:id="rId14"/>
    <p:sldId id="277" r:id="rId15"/>
    <p:sldId id="266" r:id="rId16"/>
    <p:sldId id="264" r:id="rId17"/>
    <p:sldId id="26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AD45"/>
    <a:srgbClr val="0058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0"/>
    <p:restoredTop sz="96327"/>
  </p:normalViewPr>
  <p:slideViewPr>
    <p:cSldViewPr snapToGrid="0" snapToObjects="1">
      <p:cViewPr varScale="1">
        <p:scale>
          <a:sx n="98" d="100"/>
          <a:sy n="98" d="100"/>
        </p:scale>
        <p:origin x="216"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01144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8542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13055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753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758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14631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059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3959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1974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390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8/9/20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83008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8/9/20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57095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edspec.org/transition-to-self-determination" TargetMode="Externa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hyperlink" Target="mailto:Selfdeterminationproject@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s://en.wikipedia.org/wiki/Heart_(symbo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41805" y="94529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The</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Person Centered Plan</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757350" y="3299254"/>
            <a:ext cx="6565557" cy="1501346"/>
          </a:xfrm>
        </p:spPr>
        <p:txBody>
          <a:bodyPr>
            <a:normAutofit/>
          </a:bodyPr>
          <a:lstStyle/>
          <a:p>
            <a:r>
              <a:rPr lang="en-US" sz="3200" dirty="0"/>
              <a:t>  You have gotten the letter. </a:t>
            </a:r>
          </a:p>
          <a:p>
            <a:r>
              <a:rPr lang="en-US" sz="3200" dirty="0"/>
              <a:t>What now?</a:t>
            </a:r>
          </a:p>
          <a:p>
            <a:endParaRPr lang="en-US" sz="3200" dirty="0"/>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6" name="Picture 5" descr="A picture containing drawing&#10;&#10;Description automatically generated">
            <a:extLst>
              <a:ext uri="{FF2B5EF4-FFF2-40B4-BE49-F238E27FC236}">
                <a16:creationId xmlns:a16="http://schemas.microsoft.com/office/drawing/2014/main" id="{98F52B2C-EF4D-2540-B996-3EE17E36E8F8}"/>
              </a:ext>
            </a:extLst>
          </p:cNvPr>
          <p:cNvPicPr>
            <a:picLocks noChangeAspect="1"/>
          </p:cNvPicPr>
          <p:nvPr/>
        </p:nvPicPr>
        <p:blipFill>
          <a:blip r:embed="rId2"/>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99491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AD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41805" y="94529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Person Centered Planning Process</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757350" y="3299254"/>
            <a:ext cx="6565557" cy="1501346"/>
          </a:xfrm>
        </p:spPr>
        <p:txBody>
          <a:bodyPr>
            <a:normAutofit/>
          </a:bodyPr>
          <a:lstStyle/>
          <a:p>
            <a:r>
              <a:rPr lang="en-US" sz="3200" dirty="0"/>
              <a:t>It’s about  the person.</a:t>
            </a:r>
          </a:p>
          <a:p>
            <a:r>
              <a:rPr lang="en-US" sz="3200"/>
              <a:t>Always.</a:t>
            </a:r>
            <a:endParaRPr lang="en-US" sz="3200" dirty="0"/>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209526"/>
          </a:solidFill>
        </p:spPr>
        <p:txBody>
          <a:bodyPr wrap="square" rtlCol="0">
            <a:spAutoFit/>
          </a:bodyPr>
          <a:lstStyle/>
          <a:p>
            <a:endParaRPr lang="en-US" dirty="0"/>
          </a:p>
        </p:txBody>
      </p:sp>
      <p:pic>
        <p:nvPicPr>
          <p:cNvPr id="8" name="Picture 7" descr="A picture containing drawing&#10;&#10;Description automatically generated">
            <a:extLst>
              <a:ext uri="{FF2B5EF4-FFF2-40B4-BE49-F238E27FC236}">
                <a16:creationId xmlns:a16="http://schemas.microsoft.com/office/drawing/2014/main" id="{EF7BC97E-69AD-1B48-9431-9EFA5A844541}"/>
              </a:ext>
            </a:extLst>
          </p:cNvPr>
          <p:cNvPicPr>
            <a:picLocks noChangeAspect="1"/>
          </p:cNvPicPr>
          <p:nvPr/>
        </p:nvPicPr>
        <p:blipFill>
          <a:blip r:embed="rId2"/>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1439755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2323069" y="0"/>
            <a:ext cx="4646141" cy="853260"/>
          </a:xfrm>
        </p:spPr>
        <p:txBody>
          <a:bodyPr>
            <a:normAutofit fontScale="90000"/>
          </a:bodyPr>
          <a:lstStyle/>
          <a:p>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408138" y="1927653"/>
            <a:ext cx="6565557" cy="2875575"/>
          </a:xfrm>
        </p:spPr>
        <p:txBody>
          <a:bodyPr>
            <a:normAutofit fontScale="55000" lnSpcReduction="20000"/>
          </a:bodyPr>
          <a:lstStyle/>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Attend Orientation</a:t>
            </a:r>
          </a:p>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Select PCP Planner or Independent Facilitator, and tell your Regional Center.</a:t>
            </a:r>
          </a:p>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Conduct </a:t>
            </a:r>
            <a:r>
              <a:rPr lang="en-US" sz="4400" dirty="0" err="1">
                <a:latin typeface="Tahoma" panose="020B0604030504040204" pitchFamily="34" charset="0"/>
                <a:ea typeface="Tahoma" panose="020B0604030504040204" pitchFamily="34" charset="0"/>
                <a:cs typeface="Tahoma" panose="020B0604030504040204" pitchFamily="34" charset="0"/>
              </a:rPr>
              <a:t>PrePlanning</a:t>
            </a:r>
            <a:r>
              <a:rPr lang="en-US" sz="4400" dirty="0">
                <a:latin typeface="Tahoma" panose="020B0604030504040204" pitchFamily="34" charset="0"/>
                <a:ea typeface="Tahoma" panose="020B0604030504040204" pitchFamily="34" charset="0"/>
                <a:cs typeface="Tahoma" panose="020B0604030504040204" pitchFamily="34" charset="0"/>
              </a:rPr>
              <a:t> for your PCP Meeting</a:t>
            </a:r>
          </a:p>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Hold a Person-Centered Planning Meeting</a:t>
            </a:r>
          </a:p>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Develop a written Person-Centered Plan</a:t>
            </a:r>
          </a:p>
          <a:p>
            <a:pPr algn="l"/>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68810" cy="6858000"/>
          </a:xfrm>
          <a:prstGeom prst="rect">
            <a:avLst/>
          </a:prstGeom>
          <a:solidFill>
            <a:srgbClr val="40AD45"/>
          </a:solidFill>
        </p:spPr>
        <p:txBody>
          <a:bodyPr wrap="square" rtlCol="0">
            <a:spAutoFit/>
          </a:bodyPr>
          <a:lstStyle/>
          <a:p>
            <a:endParaRPr lang="en-US" dirty="0"/>
          </a:p>
        </p:txBody>
      </p:sp>
      <p:pic>
        <p:nvPicPr>
          <p:cNvPr id="7" name="Picture 6" descr="A picture containing food, drawing, game&#10;&#10;Description automatically generated">
            <a:extLst>
              <a:ext uri="{FF2B5EF4-FFF2-40B4-BE49-F238E27FC236}">
                <a16:creationId xmlns:a16="http://schemas.microsoft.com/office/drawing/2014/main" id="{3AD73DEC-6AED-3141-8508-03B76B215E6D}"/>
              </a:ext>
            </a:extLst>
          </p:cNvPr>
          <p:cNvPicPr>
            <a:picLocks noChangeAspect="1"/>
          </p:cNvPicPr>
          <p:nvPr/>
        </p:nvPicPr>
        <p:blipFill>
          <a:blip r:embed="rId2"/>
          <a:stretch>
            <a:fillRect/>
          </a:stretch>
        </p:blipFill>
        <p:spPr>
          <a:xfrm>
            <a:off x="11322907" y="6006799"/>
            <a:ext cx="733168" cy="733168"/>
          </a:xfrm>
          <a:prstGeom prst="rect">
            <a:avLst/>
          </a:prstGeom>
        </p:spPr>
      </p:pic>
      <p:sp>
        <p:nvSpPr>
          <p:cNvPr id="5" name="TextBox 4">
            <a:extLst>
              <a:ext uri="{FF2B5EF4-FFF2-40B4-BE49-F238E27FC236}">
                <a16:creationId xmlns:a16="http://schemas.microsoft.com/office/drawing/2014/main" id="{FAF155FE-F32A-7641-919D-342BAE9F7846}"/>
              </a:ext>
            </a:extLst>
          </p:cNvPr>
          <p:cNvSpPr txBox="1"/>
          <p:nvPr/>
        </p:nvSpPr>
        <p:spPr>
          <a:xfrm>
            <a:off x="556054" y="1501140"/>
            <a:ext cx="2694042" cy="4678204"/>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#1</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Person Centered Planning</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0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p:txBody>
      </p:sp>
      <p:pic>
        <p:nvPicPr>
          <p:cNvPr id="8" name="Picture 7" descr="A picture containing drawing&#10;&#10;Description automatically generated">
            <a:extLst>
              <a:ext uri="{FF2B5EF4-FFF2-40B4-BE49-F238E27FC236}">
                <a16:creationId xmlns:a16="http://schemas.microsoft.com/office/drawing/2014/main" id="{26682E45-5A09-E443-AAAC-C7148D530E2D}"/>
              </a:ext>
            </a:extLst>
          </p:cNvPr>
          <p:cNvPicPr>
            <a:picLocks noChangeAspect="1"/>
          </p:cNvPicPr>
          <p:nvPr/>
        </p:nvPicPr>
        <p:blipFill>
          <a:blip r:embed="rId3"/>
          <a:stretch>
            <a:fillRect/>
          </a:stretch>
        </p:blipFill>
        <p:spPr>
          <a:xfrm>
            <a:off x="9285301" y="5994560"/>
            <a:ext cx="2559383" cy="757646"/>
          </a:xfrm>
          <a:prstGeom prst="rect">
            <a:avLst/>
          </a:prstGeom>
        </p:spPr>
      </p:pic>
    </p:spTree>
    <p:extLst>
      <p:ext uri="{BB962C8B-B14F-4D97-AF65-F5344CB8AC3E}">
        <p14:creationId xmlns:p14="http://schemas.microsoft.com/office/powerpoint/2010/main" val="11359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98841" y="0"/>
            <a:ext cx="3731727" cy="6858000"/>
          </a:xfrm>
          <a:prstGeom prst="rect">
            <a:avLst/>
          </a:prstGeom>
          <a:solidFill>
            <a:srgbClr val="40AD45"/>
          </a:solidFill>
        </p:spPr>
        <p:txBody>
          <a:bodyPr wrap="square" rtlCol="0">
            <a:spAutoFit/>
          </a:bodyPr>
          <a:lstStyle/>
          <a:p>
            <a:endParaRPr lang="en-US" dirty="0"/>
          </a:p>
        </p:txBody>
      </p:sp>
      <p:pic>
        <p:nvPicPr>
          <p:cNvPr id="7" name="Picture 6" descr="A picture containing food, drawing, game&#10;&#10;Description automatically generated">
            <a:extLst>
              <a:ext uri="{FF2B5EF4-FFF2-40B4-BE49-F238E27FC236}">
                <a16:creationId xmlns:a16="http://schemas.microsoft.com/office/drawing/2014/main" id="{3AD73DEC-6AED-3141-8508-03B76B215E6D}"/>
              </a:ext>
            </a:extLst>
          </p:cNvPr>
          <p:cNvPicPr>
            <a:picLocks noChangeAspect="1"/>
          </p:cNvPicPr>
          <p:nvPr/>
        </p:nvPicPr>
        <p:blipFill>
          <a:blip r:embed="rId2"/>
          <a:stretch>
            <a:fillRect/>
          </a:stretch>
        </p:blipFill>
        <p:spPr>
          <a:xfrm>
            <a:off x="11106665" y="5912707"/>
            <a:ext cx="869092" cy="869092"/>
          </a:xfrm>
          <a:prstGeom prst="rect">
            <a:avLst/>
          </a:prstGeom>
        </p:spPr>
      </p:pic>
      <p:sp>
        <p:nvSpPr>
          <p:cNvPr id="9" name="Title 1">
            <a:extLst>
              <a:ext uri="{FF2B5EF4-FFF2-40B4-BE49-F238E27FC236}">
                <a16:creationId xmlns:a16="http://schemas.microsoft.com/office/drawing/2014/main" id="{3D01476F-15EE-D343-9A08-1D5D5DE4CD4C}"/>
              </a:ext>
            </a:extLst>
          </p:cNvPr>
          <p:cNvSpPr txBox="1">
            <a:spLocks/>
          </p:cNvSpPr>
          <p:nvPr/>
        </p:nvSpPr>
        <p:spPr>
          <a:xfrm>
            <a:off x="3887217" y="1579607"/>
            <a:ext cx="7234791" cy="2866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Get past 12-month expenditure report from your regional center</a:t>
            </a:r>
          </a:p>
          <a:p>
            <a:pPr marL="342900" indent="-342900" algn="l">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Meet with regional center about the budget</a:t>
            </a:r>
          </a:p>
          <a:p>
            <a:pPr marL="342900" indent="-342900" algn="l">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If appropriate, ask for a change in budget based on change in circumstances or unmet need</a:t>
            </a:r>
          </a:p>
          <a:p>
            <a:pPr marL="342900" indent="-342900" algn="l">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Once amount is agreed upon, regional center certifies the budget</a:t>
            </a:r>
          </a:p>
        </p:txBody>
      </p:sp>
      <p:sp>
        <p:nvSpPr>
          <p:cNvPr id="13" name="TextBox 12">
            <a:extLst>
              <a:ext uri="{FF2B5EF4-FFF2-40B4-BE49-F238E27FC236}">
                <a16:creationId xmlns:a16="http://schemas.microsoft.com/office/drawing/2014/main" id="{88C4FED1-458F-794F-8E53-FF0DC317CF17}"/>
              </a:ext>
            </a:extLst>
          </p:cNvPr>
          <p:cNvSpPr txBox="1"/>
          <p:nvPr/>
        </p:nvSpPr>
        <p:spPr>
          <a:xfrm>
            <a:off x="155490" y="939113"/>
            <a:ext cx="3094338" cy="5878532"/>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#2</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Individual Budget</a:t>
            </a: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8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p:txBody>
      </p:sp>
      <p:pic>
        <p:nvPicPr>
          <p:cNvPr id="10" name="Picture 9" descr="A picture containing drawing&#10;&#10;Description automatically generated">
            <a:extLst>
              <a:ext uri="{FF2B5EF4-FFF2-40B4-BE49-F238E27FC236}">
                <a16:creationId xmlns:a16="http://schemas.microsoft.com/office/drawing/2014/main" id="{D28B2893-0293-2C48-99F7-522AEC12C179}"/>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31744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7" name="Picture 6" descr="A picture containing food, drawing, game&#10;&#10;Description automatically generated">
            <a:extLst>
              <a:ext uri="{FF2B5EF4-FFF2-40B4-BE49-F238E27FC236}">
                <a16:creationId xmlns:a16="http://schemas.microsoft.com/office/drawing/2014/main" id="{3AD73DEC-6AED-3141-8508-03B76B215E6D}"/>
              </a:ext>
            </a:extLst>
          </p:cNvPr>
          <p:cNvPicPr>
            <a:picLocks noChangeAspect="1"/>
          </p:cNvPicPr>
          <p:nvPr/>
        </p:nvPicPr>
        <p:blipFill>
          <a:blip r:embed="rId2"/>
          <a:stretch>
            <a:fillRect/>
          </a:stretch>
        </p:blipFill>
        <p:spPr>
          <a:xfrm>
            <a:off x="11322907" y="5969727"/>
            <a:ext cx="745525" cy="745525"/>
          </a:xfrm>
          <a:prstGeom prst="rect">
            <a:avLst/>
          </a:prstGeom>
        </p:spPr>
      </p:pic>
      <p:sp>
        <p:nvSpPr>
          <p:cNvPr id="5" name="TextBox 4">
            <a:extLst>
              <a:ext uri="{FF2B5EF4-FFF2-40B4-BE49-F238E27FC236}">
                <a16:creationId xmlns:a16="http://schemas.microsoft.com/office/drawing/2014/main" id="{C1471C78-228E-8241-8E07-92A7912C9CA3}"/>
              </a:ext>
            </a:extLst>
          </p:cNvPr>
          <p:cNvSpPr txBox="1"/>
          <p:nvPr/>
        </p:nvSpPr>
        <p:spPr>
          <a:xfrm>
            <a:off x="123568" y="298982"/>
            <a:ext cx="2557848" cy="4847481"/>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#3</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Services and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Spending Plan</a:t>
            </a: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9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p:txBody>
      </p:sp>
      <p:sp>
        <p:nvSpPr>
          <p:cNvPr id="9" name="Rectangle 8">
            <a:extLst>
              <a:ext uri="{FF2B5EF4-FFF2-40B4-BE49-F238E27FC236}">
                <a16:creationId xmlns:a16="http://schemas.microsoft.com/office/drawing/2014/main" id="{D3ABB47C-79C1-5B4C-9A15-3091F890A53D}"/>
              </a:ext>
            </a:extLst>
          </p:cNvPr>
          <p:cNvSpPr/>
          <p:nvPr/>
        </p:nvSpPr>
        <p:spPr>
          <a:xfrm>
            <a:off x="4218300" y="1574192"/>
            <a:ext cx="7104607" cy="3323987"/>
          </a:xfrm>
          <a:prstGeom prst="rect">
            <a:avLst/>
          </a:prstGeom>
        </p:spPr>
        <p:txBody>
          <a:bodyPr wrap="square">
            <a:spAutoFit/>
          </a:bodyPr>
          <a:lstStyle/>
          <a:p>
            <a:pPr marL="342900" indent="-342900">
              <a:buFont typeface="Wingdings" pitchFamily="2" charset="2"/>
              <a:buChar char="q"/>
            </a:pPr>
            <a:r>
              <a:rPr lang="en-US" sz="2400" dirty="0"/>
              <a:t>Identify services, staff and items to meet your goals </a:t>
            </a:r>
          </a:p>
          <a:p>
            <a:pPr marL="342900" indent="-342900">
              <a:buFont typeface="Wingdings" pitchFamily="2" charset="2"/>
              <a:buChar char="q"/>
            </a:pPr>
            <a:r>
              <a:rPr lang="en-US" sz="2400" dirty="0"/>
              <a:t>Write down all of the things that cost money, then think of who can pay for it (generic resources) </a:t>
            </a:r>
          </a:p>
          <a:p>
            <a:pPr marL="342900" indent="-342900">
              <a:buFont typeface="Wingdings" pitchFamily="2" charset="2"/>
              <a:buChar char="q"/>
            </a:pPr>
            <a:r>
              <a:rPr lang="en-US" sz="2400" dirty="0"/>
              <a:t>For those services that the SDP will pay for, figure out the costs and write them on your spending plan </a:t>
            </a:r>
          </a:p>
          <a:p>
            <a:pPr marL="342900" indent="-342900">
              <a:buFont typeface="Wingdings" pitchFamily="2" charset="2"/>
              <a:buChar char="q"/>
            </a:pPr>
            <a:r>
              <a:rPr lang="en-US" sz="2400" dirty="0"/>
              <a:t>Make sure all of your services are in settings that are inclusive</a:t>
            </a:r>
          </a:p>
          <a:p>
            <a:pPr marL="342900" indent="-342900">
              <a:buFont typeface="Wingdings" pitchFamily="2" charset="2"/>
              <a:buChar char="q"/>
            </a:pPr>
            <a:r>
              <a:rPr lang="en-US" sz="2400" dirty="0"/>
              <a:t>Make sure your services are on the list from DDS</a:t>
            </a:r>
          </a:p>
          <a:p>
            <a:pPr marL="342900" indent="-342900">
              <a:buFont typeface="Wingdings" pitchFamily="2" charset="2"/>
              <a:buChar char="q"/>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A picture containing drawing&#10;&#10;Description automatically generated">
            <a:extLst>
              <a:ext uri="{FF2B5EF4-FFF2-40B4-BE49-F238E27FC236}">
                <a16:creationId xmlns:a16="http://schemas.microsoft.com/office/drawing/2014/main" id="{288B6006-F0D4-E649-960E-E408E1E96D9C}"/>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891511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7" name="Picture 6" descr="A picture containing food, drawing, game&#10;&#10;Description automatically generated">
            <a:extLst>
              <a:ext uri="{FF2B5EF4-FFF2-40B4-BE49-F238E27FC236}">
                <a16:creationId xmlns:a16="http://schemas.microsoft.com/office/drawing/2014/main" id="{3AD73DEC-6AED-3141-8508-03B76B215E6D}"/>
              </a:ext>
            </a:extLst>
          </p:cNvPr>
          <p:cNvPicPr>
            <a:picLocks noChangeAspect="1"/>
          </p:cNvPicPr>
          <p:nvPr/>
        </p:nvPicPr>
        <p:blipFill>
          <a:blip r:embed="rId2"/>
          <a:stretch>
            <a:fillRect/>
          </a:stretch>
        </p:blipFill>
        <p:spPr>
          <a:xfrm>
            <a:off x="11322907" y="5968311"/>
            <a:ext cx="720811" cy="720811"/>
          </a:xfrm>
          <a:prstGeom prst="rect">
            <a:avLst/>
          </a:prstGeom>
        </p:spPr>
      </p:pic>
      <p:sp>
        <p:nvSpPr>
          <p:cNvPr id="5" name="TextBox 4">
            <a:extLst>
              <a:ext uri="{FF2B5EF4-FFF2-40B4-BE49-F238E27FC236}">
                <a16:creationId xmlns:a16="http://schemas.microsoft.com/office/drawing/2014/main" id="{4458F735-309F-334B-82CC-0581D5B1B49B}"/>
              </a:ext>
            </a:extLst>
          </p:cNvPr>
          <p:cNvSpPr txBox="1"/>
          <p:nvPr/>
        </p:nvSpPr>
        <p:spPr>
          <a:xfrm>
            <a:off x="313509" y="195037"/>
            <a:ext cx="2767914" cy="6494085"/>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#4</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FMS and Staff</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8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p:txBody>
      </p:sp>
      <p:sp>
        <p:nvSpPr>
          <p:cNvPr id="12" name="TextBox 11">
            <a:extLst>
              <a:ext uri="{FF2B5EF4-FFF2-40B4-BE49-F238E27FC236}">
                <a16:creationId xmlns:a16="http://schemas.microsoft.com/office/drawing/2014/main" id="{4B3FCDEC-BAB1-AF45-8D76-9998316D994C}"/>
              </a:ext>
            </a:extLst>
          </p:cNvPr>
          <p:cNvSpPr txBox="1"/>
          <p:nvPr/>
        </p:nvSpPr>
        <p:spPr>
          <a:xfrm>
            <a:off x="4924697" y="1293223"/>
            <a:ext cx="6398210" cy="4524315"/>
          </a:xfrm>
          <a:prstGeom prst="rect">
            <a:avLst/>
          </a:prstGeom>
          <a:noFill/>
        </p:spPr>
        <p:txBody>
          <a:bodyPr wrap="square" rtlCol="0">
            <a:spAutoFit/>
          </a:bodyPr>
          <a:lstStyle/>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Think about the model of FMS you want</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Interview different FMS Providers</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Select your FMS and inform your Regional Center</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Interview service providers and staff you want to hire</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After hiring staff ask FMS to conduct background checks</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Sign contracts with all of your providers and give them to your FMS</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If using the sole employer model, arrange for insurance and other requirements</a:t>
            </a:r>
          </a:p>
        </p:txBody>
      </p:sp>
      <p:pic>
        <p:nvPicPr>
          <p:cNvPr id="13" name="Picture 12" descr="A picture containing drawing&#10;&#10;Description automatically generated">
            <a:extLst>
              <a:ext uri="{FF2B5EF4-FFF2-40B4-BE49-F238E27FC236}">
                <a16:creationId xmlns:a16="http://schemas.microsoft.com/office/drawing/2014/main" id="{602E7FB6-DDF4-864C-AFAC-A5F26BBF5E0E}"/>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302756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123568" y="0"/>
            <a:ext cx="3756454" cy="6858000"/>
          </a:xfrm>
          <a:prstGeom prst="rect">
            <a:avLst/>
          </a:prstGeom>
          <a:solidFill>
            <a:srgbClr val="40AD4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4176DF2-E6F0-4847-A49D-D1E400525BB9}"/>
              </a:ext>
            </a:extLst>
          </p:cNvPr>
          <p:cNvSpPr txBox="1"/>
          <p:nvPr/>
        </p:nvSpPr>
        <p:spPr>
          <a:xfrm>
            <a:off x="326572" y="640913"/>
            <a:ext cx="2599509" cy="6217087"/>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#5</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Your Individual Program Plan</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(IPP)</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8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a:p>
            <a:endParaRPr lang="en-US" dirty="0"/>
          </a:p>
        </p:txBody>
      </p:sp>
      <p:pic>
        <p:nvPicPr>
          <p:cNvPr id="10" name="Picture 9" descr="A picture containing drawing&#10;&#10;Description automatically generated">
            <a:extLst>
              <a:ext uri="{FF2B5EF4-FFF2-40B4-BE49-F238E27FC236}">
                <a16:creationId xmlns:a16="http://schemas.microsoft.com/office/drawing/2014/main" id="{C6FEE07C-4607-7F49-BB79-4EC775059476}"/>
              </a:ext>
            </a:extLst>
          </p:cNvPr>
          <p:cNvPicPr>
            <a:picLocks noChangeAspect="1"/>
          </p:cNvPicPr>
          <p:nvPr/>
        </p:nvPicPr>
        <p:blipFill>
          <a:blip r:embed="rId2"/>
          <a:stretch>
            <a:fillRect/>
          </a:stretch>
        </p:blipFill>
        <p:spPr>
          <a:xfrm>
            <a:off x="9389804" y="6008914"/>
            <a:ext cx="2559383" cy="757646"/>
          </a:xfrm>
          <a:prstGeom prst="rect">
            <a:avLst/>
          </a:prstGeom>
        </p:spPr>
      </p:pic>
      <p:sp>
        <p:nvSpPr>
          <p:cNvPr id="2" name="Rectangle 1">
            <a:extLst>
              <a:ext uri="{FF2B5EF4-FFF2-40B4-BE49-F238E27FC236}">
                <a16:creationId xmlns:a16="http://schemas.microsoft.com/office/drawing/2014/main" id="{BB55044C-55CC-D54D-A958-8CF2926EE159}"/>
              </a:ext>
            </a:extLst>
          </p:cNvPr>
          <p:cNvSpPr/>
          <p:nvPr/>
        </p:nvSpPr>
        <p:spPr>
          <a:xfrm>
            <a:off x="4444999" y="1100628"/>
            <a:ext cx="6874641" cy="4154984"/>
          </a:xfrm>
          <a:prstGeom prst="rect">
            <a:avLst/>
          </a:prstGeom>
        </p:spPr>
        <p:txBody>
          <a:bodyPr wrap="square">
            <a:spAutoFit/>
          </a:bodyPr>
          <a:lstStyle/>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Schedule your IPP after you have your PCP and spending plan completed</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Regional Center will verify that services meet guidelines for inclusive settings, generic resources and approved services</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Regional attaches your spending plan and PCP to your IPP.  The document is signed</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Send your signed IPP and spending plan to your FMS</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Make sure that regional center transfers the funds to the FMS</a:t>
            </a:r>
          </a:p>
        </p:txBody>
      </p:sp>
    </p:spTree>
    <p:extLst>
      <p:ext uri="{BB962C8B-B14F-4D97-AF65-F5344CB8AC3E}">
        <p14:creationId xmlns:p14="http://schemas.microsoft.com/office/powerpoint/2010/main" val="304047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0" y="6531"/>
            <a:ext cx="3756454" cy="6858000"/>
          </a:xfrm>
          <a:prstGeom prst="rect">
            <a:avLst/>
          </a:prstGeom>
          <a:solidFill>
            <a:srgbClr val="40AD45"/>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0785D13B-EE7F-5F4D-A7A2-85684858655C}"/>
              </a:ext>
            </a:extLst>
          </p:cNvPr>
          <p:cNvSpPr txBox="1"/>
          <p:nvPr/>
        </p:nvSpPr>
        <p:spPr>
          <a:xfrm>
            <a:off x="375998" y="770709"/>
            <a:ext cx="3004457" cy="6124754"/>
          </a:xfrm>
          <a:prstGeom prst="rect">
            <a:avLst/>
          </a:prstGeom>
          <a:noFill/>
        </p:spPr>
        <p:txBody>
          <a:bodyPr wrap="square" rtlCol="0">
            <a:spAutoFit/>
          </a:bodyPr>
          <a:lstStyle/>
          <a:p>
            <a:r>
              <a:rPr lang="en-US" sz="3200" dirty="0">
                <a:solidFill>
                  <a:schemeClr val="bg1"/>
                </a:solidFill>
              </a:rPr>
              <a:t>Checklist #6</a:t>
            </a:r>
          </a:p>
          <a:p>
            <a:endParaRPr lang="en-US" sz="3200" dirty="0">
              <a:solidFill>
                <a:schemeClr val="bg1"/>
              </a:solidFill>
            </a:endParaRPr>
          </a:p>
          <a:p>
            <a:r>
              <a:rPr lang="en-US" sz="3200" dirty="0">
                <a:solidFill>
                  <a:schemeClr val="bg1"/>
                </a:solidFill>
              </a:rPr>
              <a:t>Your Life in the Self- Determination Program</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8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a:p>
            <a:endParaRPr lang="en-US" sz="3200" dirty="0">
              <a:solidFill>
                <a:schemeClr val="bg1"/>
              </a:solidFill>
            </a:endParaRPr>
          </a:p>
        </p:txBody>
      </p:sp>
      <p:sp>
        <p:nvSpPr>
          <p:cNvPr id="8" name="TextBox 7">
            <a:extLst>
              <a:ext uri="{FF2B5EF4-FFF2-40B4-BE49-F238E27FC236}">
                <a16:creationId xmlns:a16="http://schemas.microsoft.com/office/drawing/2014/main" id="{6FF00439-48B9-AD4F-A26D-FA340E17546B}"/>
              </a:ext>
            </a:extLst>
          </p:cNvPr>
          <p:cNvSpPr txBox="1"/>
          <p:nvPr/>
        </p:nvSpPr>
        <p:spPr>
          <a:xfrm>
            <a:off x="4402182" y="1351508"/>
            <a:ext cx="7067006" cy="4154984"/>
          </a:xfrm>
          <a:prstGeom prst="rect">
            <a:avLst/>
          </a:prstGeom>
          <a:noFill/>
        </p:spPr>
        <p:txBody>
          <a:bodyPr wrap="square" rtlCol="0">
            <a:spAutoFit/>
          </a:bodyPr>
          <a:lstStyle/>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Make sure to look at every monthly statement;  If you are over your budget for that month, you should speak with your FMS</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Hire an Independent Facilitator to help you after your PCP to find new staff, manage staff, find new activities and items (optional)</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Tell the FMS if you change your staff or want to do something different that your spending plan </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Update your PCP any time you need to, but at least once a year</a:t>
            </a:r>
          </a:p>
          <a:p>
            <a:pPr marL="342900" indent="-342900">
              <a:buFont typeface="Wingdings" pitchFamily="2" charset="2"/>
              <a:buChar char="q"/>
            </a:pPr>
            <a:endParaRPr lang="en-US" sz="2400" dirty="0"/>
          </a:p>
        </p:txBody>
      </p:sp>
      <p:pic>
        <p:nvPicPr>
          <p:cNvPr id="9" name="Picture 8" descr="A picture containing drawing&#10;&#10;Description automatically generated">
            <a:extLst>
              <a:ext uri="{FF2B5EF4-FFF2-40B4-BE49-F238E27FC236}">
                <a16:creationId xmlns:a16="http://schemas.microsoft.com/office/drawing/2014/main" id="{7777DF45-A9A1-CE48-B417-8D148335772C}"/>
              </a:ext>
            </a:extLst>
          </p:cNvPr>
          <p:cNvPicPr>
            <a:picLocks noChangeAspect="1"/>
          </p:cNvPicPr>
          <p:nvPr/>
        </p:nvPicPr>
        <p:blipFill>
          <a:blip r:embed="rId2"/>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733190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123568" y="0"/>
            <a:ext cx="3756454" cy="6858000"/>
          </a:xfrm>
          <a:prstGeom prst="rect">
            <a:avLst/>
          </a:prstGeom>
          <a:solidFill>
            <a:srgbClr val="40AD4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4176DF2-E6F0-4847-A49D-D1E400525BB9}"/>
              </a:ext>
            </a:extLst>
          </p:cNvPr>
          <p:cNvSpPr txBox="1"/>
          <p:nvPr/>
        </p:nvSpPr>
        <p:spPr>
          <a:xfrm>
            <a:off x="454904" y="1008776"/>
            <a:ext cx="2599509" cy="7571303"/>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Contact us!</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If you want help, please click here to complete a survey so we can get you started</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10" name="Picture 9" descr="A picture containing drawing&#10;&#10;Description automatically generated">
            <a:extLst>
              <a:ext uri="{FF2B5EF4-FFF2-40B4-BE49-F238E27FC236}">
                <a16:creationId xmlns:a16="http://schemas.microsoft.com/office/drawing/2014/main" id="{C6FEE07C-4607-7F49-BB79-4EC775059476}"/>
              </a:ext>
            </a:extLst>
          </p:cNvPr>
          <p:cNvPicPr>
            <a:picLocks noChangeAspect="1"/>
          </p:cNvPicPr>
          <p:nvPr/>
        </p:nvPicPr>
        <p:blipFill>
          <a:blip r:embed="rId3"/>
          <a:stretch>
            <a:fillRect/>
          </a:stretch>
        </p:blipFill>
        <p:spPr>
          <a:xfrm>
            <a:off x="9389804" y="6008914"/>
            <a:ext cx="2559383" cy="757646"/>
          </a:xfrm>
          <a:prstGeom prst="rect">
            <a:avLst/>
          </a:prstGeom>
        </p:spPr>
      </p:pic>
      <p:sp>
        <p:nvSpPr>
          <p:cNvPr id="2" name="Rectangle 1">
            <a:extLst>
              <a:ext uri="{FF2B5EF4-FFF2-40B4-BE49-F238E27FC236}">
                <a16:creationId xmlns:a16="http://schemas.microsoft.com/office/drawing/2014/main" id="{BB55044C-55CC-D54D-A958-8CF2926EE159}"/>
              </a:ext>
            </a:extLst>
          </p:cNvPr>
          <p:cNvSpPr/>
          <p:nvPr/>
        </p:nvSpPr>
        <p:spPr>
          <a:xfrm>
            <a:off x="4025463" y="470167"/>
            <a:ext cx="6925441" cy="5447645"/>
          </a:xfrm>
          <a:prstGeom prst="rect">
            <a:avLst/>
          </a:prstGeom>
        </p:spPr>
        <p:txBody>
          <a:bodyPr wrap="square">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Our coaches are here to help you</a:t>
            </a:r>
          </a:p>
          <a:p>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a:latin typeface="Tahoma" panose="020B0604030504040204" pitchFamily="34" charset="0"/>
                <a:ea typeface="Tahoma" panose="020B0604030504040204" pitchFamily="34" charset="0"/>
                <a:cs typeface="Tahoma" panose="020B0604030504040204" pitchFamily="34" charset="0"/>
              </a:rPr>
              <a:t>   Tamra</a:t>
            </a:r>
            <a:r>
              <a:rPr lang="en-US" sz="3200" dirty="0">
                <a:latin typeface="Tahoma" panose="020B0604030504040204" pitchFamily="34" charset="0"/>
                <a:ea typeface="Tahoma" panose="020B0604030504040204" pitchFamily="34" charset="0"/>
                <a:cs typeface="Tahoma" panose="020B0604030504040204" pitchFamily="34" charset="0"/>
              </a:rPr>
              <a:t> Pauly       Elizabeth Cuevas</a:t>
            </a:r>
          </a:p>
          <a:p>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pPr algn="ctr"/>
            <a:r>
              <a:rPr lang="en-US" sz="2000" dirty="0">
                <a:latin typeface="Tahoma" panose="020B0604030504040204" pitchFamily="34" charset="0"/>
                <a:ea typeface="Tahoma" panose="020B0604030504040204" pitchFamily="34" charset="0"/>
                <a:cs typeface="Tahoma" panose="020B0604030504040204" pitchFamily="34" charset="0"/>
              </a:rPr>
              <a:t>310-301-2585</a:t>
            </a:r>
          </a:p>
          <a:p>
            <a:pPr algn="ctr"/>
            <a:r>
              <a:rPr lang="en-US" sz="2000" dirty="0">
                <a:latin typeface="Tahoma" panose="020B0604030504040204" pitchFamily="34" charset="0"/>
                <a:ea typeface="Tahoma" panose="020B0604030504040204" pitchFamily="34" charset="0"/>
                <a:cs typeface="Tahoma" panose="020B0604030504040204" pitchFamily="34" charset="0"/>
                <a:hlinkClick r:id="rId4"/>
              </a:rPr>
              <a:t>Selfdeterminationproject@gmail.com</a:t>
            </a:r>
            <a:endParaRPr lang="en-US" sz="2000" dirty="0">
              <a:latin typeface="Tahoma" panose="020B0604030504040204" pitchFamily="34" charset="0"/>
              <a:ea typeface="Tahoma" panose="020B0604030504040204" pitchFamily="34" charset="0"/>
              <a:cs typeface="Tahoma" panose="020B0604030504040204" pitchFamily="34" charset="0"/>
            </a:endParaRPr>
          </a:p>
          <a:p>
            <a:pPr algn="ctr"/>
            <a:endParaRPr lang="en-US" sz="2000" dirty="0">
              <a:latin typeface="Tahoma" panose="020B0604030504040204" pitchFamily="34" charset="0"/>
              <a:ea typeface="Tahoma" panose="020B0604030504040204" pitchFamily="34" charset="0"/>
              <a:cs typeface="Tahoma" panose="020B0604030504040204" pitchFamily="34" charset="0"/>
            </a:endParaRPr>
          </a:p>
          <a:p>
            <a:pPr algn="ctr"/>
            <a:r>
              <a:rPr lang="en-US" sz="2000" dirty="0">
                <a:hlinkClick r:id="rId2"/>
              </a:rPr>
              <a:t>https://www.edspec.org/transition-to-self-determination</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erson smiling for the camera&#10;&#10;Description automatically generated">
            <a:extLst>
              <a:ext uri="{FF2B5EF4-FFF2-40B4-BE49-F238E27FC236}">
                <a16:creationId xmlns:a16="http://schemas.microsoft.com/office/drawing/2014/main" id="{B4EEA114-CF58-064A-8230-2F5EBF1272A9}"/>
              </a:ext>
            </a:extLst>
          </p:cNvPr>
          <p:cNvPicPr>
            <a:picLocks noChangeAspect="1"/>
          </p:cNvPicPr>
          <p:nvPr/>
        </p:nvPicPr>
        <p:blipFill>
          <a:blip r:embed="rId5"/>
          <a:stretch>
            <a:fillRect/>
          </a:stretch>
        </p:blipFill>
        <p:spPr>
          <a:xfrm>
            <a:off x="4855779" y="2111075"/>
            <a:ext cx="1240221" cy="1550276"/>
          </a:xfrm>
          <a:prstGeom prst="rect">
            <a:avLst/>
          </a:prstGeom>
          <a:ln w="28575">
            <a:solidFill>
              <a:srgbClr val="002060"/>
            </a:solidFill>
          </a:ln>
        </p:spPr>
      </p:pic>
      <p:pic>
        <p:nvPicPr>
          <p:cNvPr id="7" name="Picture 6" descr="A person smiling and posing for the camera&#10;&#10;Description automatically generated">
            <a:extLst>
              <a:ext uri="{FF2B5EF4-FFF2-40B4-BE49-F238E27FC236}">
                <a16:creationId xmlns:a16="http://schemas.microsoft.com/office/drawing/2014/main" id="{29769120-49CC-8C4B-B7A2-BED958D858D8}"/>
              </a:ext>
            </a:extLst>
          </p:cNvPr>
          <p:cNvPicPr>
            <a:picLocks noChangeAspect="1"/>
          </p:cNvPicPr>
          <p:nvPr/>
        </p:nvPicPr>
        <p:blipFill>
          <a:blip r:embed="rId6"/>
          <a:stretch>
            <a:fillRect/>
          </a:stretch>
        </p:blipFill>
        <p:spPr>
          <a:xfrm>
            <a:off x="8101020" y="2111075"/>
            <a:ext cx="1288784" cy="1550276"/>
          </a:xfrm>
          <a:prstGeom prst="rect">
            <a:avLst/>
          </a:prstGeom>
          <a:ln w="28575">
            <a:solidFill>
              <a:schemeClr val="tx1"/>
            </a:solidFill>
          </a:ln>
        </p:spPr>
      </p:pic>
    </p:spTree>
    <p:extLst>
      <p:ext uri="{BB962C8B-B14F-4D97-AF65-F5344CB8AC3E}">
        <p14:creationId xmlns:p14="http://schemas.microsoft.com/office/powerpoint/2010/main" val="85472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15679" y="8457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Orientation</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5152769" y="2476709"/>
            <a:ext cx="6565557" cy="1501346"/>
          </a:xfrm>
        </p:spPr>
        <p:txBody>
          <a:bodyPr>
            <a:normAutofit/>
          </a:bodyPr>
          <a:lstStyle/>
          <a:p>
            <a:r>
              <a:rPr lang="en-US" sz="3200" dirty="0"/>
              <a:t>You sit in a room (the old days) for hours and hours and end up on your phone because they lost you</a:t>
            </a:r>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B244A200-5495-A449-9F1C-5323EE707621}"/>
              </a:ext>
            </a:extLst>
          </p:cNvPr>
          <p:cNvPicPr>
            <a:picLocks noChangeAspect="1"/>
          </p:cNvPicPr>
          <p:nvPr/>
        </p:nvPicPr>
        <p:blipFill>
          <a:blip r:embed="rId2"/>
          <a:stretch>
            <a:fillRect/>
          </a:stretch>
        </p:blipFill>
        <p:spPr>
          <a:xfrm>
            <a:off x="117566" y="3334371"/>
            <a:ext cx="5216433" cy="2934244"/>
          </a:xfrm>
          <a:prstGeom prst="rect">
            <a:avLst/>
          </a:prstGeom>
          <a:ln w="15875">
            <a:solidFill>
              <a:schemeClr val="tx1"/>
            </a:solidFill>
          </a:ln>
        </p:spPr>
      </p:pic>
      <p:pic>
        <p:nvPicPr>
          <p:cNvPr id="8" name="Picture 7" descr="A picture containing drawing&#10;&#10;Description automatically generated">
            <a:extLst>
              <a:ext uri="{FF2B5EF4-FFF2-40B4-BE49-F238E27FC236}">
                <a16:creationId xmlns:a16="http://schemas.microsoft.com/office/drawing/2014/main" id="{D347009B-E713-F545-9829-F1EAC9FB5D0D}"/>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1433675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15679" y="8457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Find someone to help you start</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543637" y="2397933"/>
            <a:ext cx="6565557" cy="3597918"/>
          </a:xfrm>
        </p:spPr>
        <p:txBody>
          <a:bodyPr>
            <a:normAutofit lnSpcReduction="10000"/>
          </a:bodyPr>
          <a:lstStyle/>
          <a:p>
            <a:endParaRPr lang="en-US" sz="3200" dirty="0"/>
          </a:p>
          <a:p>
            <a:r>
              <a:rPr lang="en-US" sz="3200" dirty="0"/>
              <a:t>Yes, there’s a list.  But…</a:t>
            </a:r>
          </a:p>
          <a:p>
            <a:r>
              <a:rPr lang="en-US" sz="3200" dirty="0"/>
              <a:t>Use your network</a:t>
            </a:r>
          </a:p>
          <a:p>
            <a:r>
              <a:rPr lang="en-US" sz="3200" dirty="0"/>
              <a:t>Ask around - other parents</a:t>
            </a:r>
          </a:p>
          <a:p>
            <a:r>
              <a:rPr lang="en-US" sz="3200" dirty="0"/>
              <a:t>Use that Facebook Group</a:t>
            </a:r>
          </a:p>
          <a:p>
            <a:r>
              <a:rPr lang="en-US" sz="3200" dirty="0"/>
              <a:t>Attend local SD advisory group meetings</a:t>
            </a:r>
          </a:p>
          <a:p>
            <a:endParaRPr lang="en-US" sz="3200" dirty="0"/>
          </a:p>
          <a:p>
            <a:endParaRPr lang="en-US" sz="3200" dirty="0"/>
          </a:p>
          <a:p>
            <a:endParaRPr lang="en-US" sz="3200" dirty="0"/>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9538FD45-4324-BF4A-813F-988937800EBA}"/>
              </a:ext>
            </a:extLst>
          </p:cNvPr>
          <p:cNvPicPr>
            <a:picLocks noChangeAspect="1"/>
          </p:cNvPicPr>
          <p:nvPr/>
        </p:nvPicPr>
        <p:blipFill>
          <a:blip r:embed="rId2"/>
          <a:stretch>
            <a:fillRect/>
          </a:stretch>
        </p:blipFill>
        <p:spPr>
          <a:xfrm>
            <a:off x="649514" y="2980690"/>
            <a:ext cx="2794000" cy="2908300"/>
          </a:xfrm>
          <a:prstGeom prst="rect">
            <a:avLst/>
          </a:prstGeom>
          <a:ln w="15875">
            <a:solidFill>
              <a:srgbClr val="FF0000"/>
            </a:solidFill>
          </a:ln>
        </p:spPr>
      </p:pic>
      <p:pic>
        <p:nvPicPr>
          <p:cNvPr id="8" name="Picture 7" descr="A picture containing drawing&#10;&#10;Description automatically generated">
            <a:extLst>
              <a:ext uri="{FF2B5EF4-FFF2-40B4-BE49-F238E27FC236}">
                <a16:creationId xmlns:a16="http://schemas.microsoft.com/office/drawing/2014/main" id="{D1AF9BEB-1A55-9F4D-9D14-DF43AE5764E4}"/>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29030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15679" y="8457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Great! I’m Ready</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543637" y="2397933"/>
            <a:ext cx="6565557" cy="3597918"/>
          </a:xfrm>
        </p:spPr>
        <p:txBody>
          <a:bodyPr>
            <a:normAutofit/>
          </a:bodyPr>
          <a:lstStyle/>
          <a:p>
            <a:endParaRPr lang="en-US" sz="3200" dirty="0"/>
          </a:p>
          <a:p>
            <a:r>
              <a:rPr lang="en-US" sz="3200" dirty="0"/>
              <a:t>Tell the Regional Center </a:t>
            </a:r>
          </a:p>
          <a:p>
            <a:r>
              <a:rPr lang="en-US" sz="3200" dirty="0"/>
              <a:t>(um.. more paperwork)  </a:t>
            </a:r>
          </a:p>
          <a:p>
            <a:r>
              <a:rPr lang="en-US" sz="3200" dirty="0"/>
              <a:t>Request 12-month Expenditure Report</a:t>
            </a:r>
          </a:p>
          <a:p>
            <a:r>
              <a:rPr lang="en-US" sz="3200" dirty="0"/>
              <a:t>Start that “wish list” and go big</a:t>
            </a:r>
          </a:p>
          <a:p>
            <a:r>
              <a:rPr lang="en-US" sz="3200" dirty="0"/>
              <a:t>Start talking with FMS companies</a:t>
            </a:r>
          </a:p>
          <a:p>
            <a:endParaRPr lang="en-US" sz="3200" dirty="0"/>
          </a:p>
          <a:p>
            <a:endParaRPr lang="en-US" sz="3200" dirty="0"/>
          </a:p>
          <a:p>
            <a:endParaRPr lang="en-US" sz="3200" dirty="0"/>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227DE3A9-F390-354A-A9AD-FA270D16F7E2}"/>
              </a:ext>
            </a:extLst>
          </p:cNvPr>
          <p:cNvPicPr>
            <a:picLocks noChangeAspect="1"/>
          </p:cNvPicPr>
          <p:nvPr/>
        </p:nvPicPr>
        <p:blipFill>
          <a:blip r:embed="rId2"/>
          <a:stretch>
            <a:fillRect/>
          </a:stretch>
        </p:blipFill>
        <p:spPr>
          <a:xfrm>
            <a:off x="770528" y="2266950"/>
            <a:ext cx="3492500" cy="2324100"/>
          </a:xfrm>
          <a:prstGeom prst="rect">
            <a:avLst/>
          </a:prstGeom>
          <a:ln w="15875">
            <a:solidFill>
              <a:srgbClr val="FFC000"/>
            </a:solidFill>
          </a:ln>
        </p:spPr>
      </p:pic>
      <p:pic>
        <p:nvPicPr>
          <p:cNvPr id="8" name="Picture 7" descr="A picture containing drawing&#10;&#10;Description automatically generated">
            <a:extLst>
              <a:ext uri="{FF2B5EF4-FFF2-40B4-BE49-F238E27FC236}">
                <a16:creationId xmlns:a16="http://schemas.microsoft.com/office/drawing/2014/main" id="{8A7FE153-7DD8-F447-96B2-328E174BD920}"/>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375846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4" descr="A close up of a logo&#10;&#10;Description automatically generated">
            <a:extLst>
              <a:ext uri="{FF2B5EF4-FFF2-40B4-BE49-F238E27FC236}">
                <a16:creationId xmlns:a16="http://schemas.microsoft.com/office/drawing/2014/main" id="{39431F74-C688-454A-95C4-E04706B02517}"/>
              </a:ext>
            </a:extLst>
          </p:cNvPr>
          <p:cNvPicPr>
            <a:picLocks noChangeAspect="1"/>
          </p:cNvPicPr>
          <p:nvPr/>
        </p:nvPicPr>
        <p:blipFill rotWithShape="1">
          <a:blip r:embed="rId2">
            <a:alphaModFix amt="47000"/>
            <a:extLst>
              <a:ext uri="{BEBA8EAE-BF5A-486C-A8C5-ECC9F3942E4B}">
                <a14:imgProps xmlns:a14="http://schemas.microsoft.com/office/drawing/2010/main">
                  <a14:imgLayer r:embed="rId3">
                    <a14:imgEffect>
                      <a14:colorTemperature colorTemp="10028"/>
                    </a14:imgEffect>
                    <a14:imgEffect>
                      <a14:saturation sat="391000"/>
                    </a14:imgEffect>
                  </a14:imgLayer>
                </a14:imgProps>
              </a:ext>
              <a:ext uri="{837473B0-CC2E-450A-ABE3-18F120FF3D39}">
                <a1611:picAttrSrcUrl xmlns:a1611="http://schemas.microsoft.com/office/drawing/2016/11/main" r:id="rId4"/>
              </a:ext>
            </a:extLst>
          </a:blip>
          <a:srcRect t="14924" b="28826"/>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1FC964-51D3-864F-8A44-6409090BF4CF}"/>
              </a:ext>
            </a:extLst>
          </p:cNvPr>
          <p:cNvSpPr txBox="1"/>
          <p:nvPr/>
        </p:nvSpPr>
        <p:spPr>
          <a:xfrm>
            <a:off x="0" y="-2"/>
            <a:ext cx="3770880" cy="6858001"/>
          </a:xfrm>
          <a:prstGeom prst="rect">
            <a:avLst/>
          </a:prstGeom>
          <a:solidFill>
            <a:srgbClr val="40AD45"/>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0C165FE0-50C9-7643-9D3B-90C67D0FCF9C}"/>
              </a:ext>
            </a:extLst>
          </p:cNvPr>
          <p:cNvSpPr txBox="1"/>
          <p:nvPr/>
        </p:nvSpPr>
        <p:spPr>
          <a:xfrm>
            <a:off x="202651" y="587827"/>
            <a:ext cx="4016651" cy="4524315"/>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PCP Document the Cornerstone of Self Determination</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Write a plan about your loved one.</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Person Centered.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Always.</a:t>
            </a:r>
          </a:p>
        </p:txBody>
      </p:sp>
      <p:sp>
        <p:nvSpPr>
          <p:cNvPr id="2" name="TextBox 1">
            <a:extLst>
              <a:ext uri="{FF2B5EF4-FFF2-40B4-BE49-F238E27FC236}">
                <a16:creationId xmlns:a16="http://schemas.microsoft.com/office/drawing/2014/main" id="{DE0BFA25-ADE7-5242-A19F-D4BA6EF4F61D}"/>
              </a:ext>
            </a:extLst>
          </p:cNvPr>
          <p:cNvSpPr txBox="1"/>
          <p:nvPr/>
        </p:nvSpPr>
        <p:spPr>
          <a:xfrm>
            <a:off x="4219302" y="1554479"/>
            <a:ext cx="7050237" cy="5355312"/>
          </a:xfrm>
          <a:prstGeom prst="rect">
            <a:avLst/>
          </a:prstGeom>
          <a:noFill/>
        </p:spPr>
        <p:txBody>
          <a:bodyPr wrap="square" rtlCol="0">
            <a:spAutoFit/>
          </a:bodyPr>
          <a:lstStyle/>
          <a:p>
            <a:pPr marL="342900" indent="-342900">
              <a:buFont typeface="Arial" panose="020B0604020202020204" pitchFamily="34" charset="0"/>
              <a:buChar char="•"/>
            </a:pPr>
            <a:r>
              <a:rPr lang="en-US" dirty="0"/>
              <a:t>Pre-planning</a:t>
            </a:r>
          </a:p>
          <a:p>
            <a:pPr marL="342900" indent="-342900">
              <a:buFont typeface="Arial" panose="020B0604020202020204" pitchFamily="34" charset="0"/>
              <a:buChar char="•"/>
            </a:pPr>
            <a:r>
              <a:rPr lang="en-US" dirty="0"/>
              <a:t>PCP Meeting - </a:t>
            </a:r>
          </a:p>
          <a:p>
            <a:pPr marL="800100" lvl="1" indent="-342900">
              <a:buFont typeface="Arial" panose="020B0604020202020204" pitchFamily="34" charset="0"/>
              <a:buChar char="•"/>
            </a:pPr>
            <a:r>
              <a:rPr lang="en-US" dirty="0"/>
              <a:t>Who is Johnny, what makes him the most amazing person</a:t>
            </a:r>
          </a:p>
          <a:p>
            <a:pPr marL="800100" lvl="1" indent="-342900">
              <a:buFont typeface="Arial" panose="020B0604020202020204" pitchFamily="34" charset="0"/>
              <a:buChar char="•"/>
            </a:pPr>
            <a:r>
              <a:rPr lang="en-US" dirty="0"/>
              <a:t>What are his hopes and dreams?</a:t>
            </a:r>
          </a:p>
          <a:p>
            <a:pPr marL="800100" lvl="1" indent="-342900">
              <a:buFont typeface="Arial" panose="020B0604020202020204" pitchFamily="34" charset="0"/>
              <a:buChar char="•"/>
            </a:pPr>
            <a:r>
              <a:rPr lang="en-US" dirty="0"/>
              <a:t>What is important TO him, For him</a:t>
            </a:r>
          </a:p>
          <a:p>
            <a:pPr marL="800100" lvl="1" indent="-342900">
              <a:buFont typeface="Arial" panose="020B0604020202020204" pitchFamily="34" charset="0"/>
              <a:buChar char="•"/>
            </a:pPr>
            <a:r>
              <a:rPr lang="en-US" dirty="0"/>
              <a:t>Look at current supports – what is working, not working</a:t>
            </a:r>
          </a:p>
          <a:p>
            <a:pPr marL="800100" lvl="1" indent="-342900">
              <a:buFont typeface="Arial" panose="020B0604020202020204" pitchFamily="34" charset="0"/>
              <a:buChar char="•"/>
            </a:pPr>
            <a:r>
              <a:rPr lang="en-US" dirty="0"/>
              <a:t>Unmet needs – What is Johnny not getting that he needs</a:t>
            </a:r>
          </a:p>
          <a:p>
            <a:pPr marL="800100" lvl="1" indent="-342900">
              <a:buFont typeface="Arial" panose="020B0604020202020204" pitchFamily="34" charset="0"/>
              <a:buChar char="•"/>
            </a:pPr>
            <a:r>
              <a:rPr lang="en-US" b="1" dirty="0"/>
              <a:t>THESE ARE THINGS THAT ARE NORMALLY PROVIDED UNDER    THE TRADITONAL SYSTEM</a:t>
            </a:r>
          </a:p>
          <a:p>
            <a:pPr marL="800100" lvl="1" indent="-342900">
              <a:buFont typeface="Arial" panose="020B0604020202020204" pitchFamily="34" charset="0"/>
              <a:buChar char="•"/>
            </a:pPr>
            <a:r>
              <a:rPr lang="en-US" b="1" dirty="0"/>
              <a:t>It bears repeating.  THESE ARE THINGS THAT ARE NORMALLY PROVIDED UNDER THE TRADITONAL SYSTEM. </a:t>
            </a:r>
          </a:p>
          <a:p>
            <a:pPr marL="800100" lvl="1" indent="-342900">
              <a:buFont typeface="Arial" panose="020B0604020202020204" pitchFamily="34" charset="0"/>
              <a:buChar char="•"/>
            </a:pPr>
            <a:r>
              <a:rPr lang="en-US" dirty="0"/>
              <a:t>Change in circumstances – </a:t>
            </a:r>
            <a:r>
              <a:rPr lang="en-US" dirty="0" err="1"/>
              <a:t>Covid</a:t>
            </a:r>
            <a:r>
              <a:rPr lang="en-US" dirty="0"/>
              <a:t> </a:t>
            </a:r>
          </a:p>
          <a:p>
            <a:pPr marL="800100" lvl="1" indent="-342900">
              <a:buFont typeface="Arial" panose="020B0604020202020204" pitchFamily="34" charset="0"/>
              <a:buChar char="•"/>
            </a:pPr>
            <a:r>
              <a:rPr lang="en-US" dirty="0"/>
              <a:t>Goals and how to achieve them</a:t>
            </a:r>
          </a:p>
          <a:p>
            <a:pPr lvl="1"/>
            <a:endParaRPr lang="en-US" dirty="0"/>
          </a:p>
          <a:p>
            <a:pPr lvl="1"/>
            <a:endParaRPr lang="en-US" dirty="0"/>
          </a:p>
          <a:p>
            <a:pPr lvl="1"/>
            <a:r>
              <a:rPr lang="en-US" dirty="0"/>
              <a:t>Write the document, edit and when ready, submit it to your Regional Center coordinator.  Request a budget meeting.</a:t>
            </a:r>
          </a:p>
          <a:p>
            <a:endParaRPr lang="en-US" dirty="0"/>
          </a:p>
          <a:p>
            <a:endParaRPr lang="en-US" dirty="0"/>
          </a:p>
        </p:txBody>
      </p:sp>
      <p:pic>
        <p:nvPicPr>
          <p:cNvPr id="8" name="Picture 7" descr="A picture containing drawing&#10;&#10;Description automatically generated">
            <a:extLst>
              <a:ext uri="{FF2B5EF4-FFF2-40B4-BE49-F238E27FC236}">
                <a16:creationId xmlns:a16="http://schemas.microsoft.com/office/drawing/2014/main" id="{45BB9CE6-4AD3-C246-AD51-F564B994E132}"/>
              </a:ext>
            </a:extLst>
          </p:cNvPr>
          <p:cNvPicPr>
            <a:picLocks noChangeAspect="1"/>
          </p:cNvPicPr>
          <p:nvPr/>
        </p:nvPicPr>
        <p:blipFill>
          <a:blip r:embed="rId5"/>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246056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135924" y="0"/>
            <a:ext cx="3768810" cy="6858000"/>
          </a:xfrm>
          <a:prstGeom prst="rect">
            <a:avLst/>
          </a:prstGeom>
          <a:solidFill>
            <a:srgbClr val="40AD45"/>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FAF155FE-F32A-7641-919D-342BAE9F7846}"/>
              </a:ext>
            </a:extLst>
          </p:cNvPr>
          <p:cNvSpPr txBox="1"/>
          <p:nvPr/>
        </p:nvSpPr>
        <p:spPr>
          <a:xfrm>
            <a:off x="556054" y="1501140"/>
            <a:ext cx="1767015" cy="1077218"/>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Budget</a:t>
            </a:r>
          </a:p>
        </p:txBody>
      </p:sp>
      <p:sp>
        <p:nvSpPr>
          <p:cNvPr id="8" name="Subtitle 7">
            <a:extLst>
              <a:ext uri="{FF2B5EF4-FFF2-40B4-BE49-F238E27FC236}">
                <a16:creationId xmlns:a16="http://schemas.microsoft.com/office/drawing/2014/main" id="{0CBDDA0E-B228-4748-A3E8-748702646B72}"/>
              </a:ext>
            </a:extLst>
          </p:cNvPr>
          <p:cNvSpPr>
            <a:spLocks noGrp="1"/>
          </p:cNvSpPr>
          <p:nvPr>
            <p:ph type="subTitle" idx="1"/>
          </p:nvPr>
        </p:nvSpPr>
        <p:spPr>
          <a:xfrm>
            <a:off x="4471084" y="1856874"/>
            <a:ext cx="6013625" cy="3440682"/>
          </a:xfrm>
        </p:spPr>
        <p:txBody>
          <a:bodyPr/>
          <a:lstStyle/>
          <a:p>
            <a:r>
              <a:rPr lang="en-US" dirty="0"/>
              <a:t>You probably won’t have just one meeting.</a:t>
            </a:r>
          </a:p>
          <a:p>
            <a:endParaRPr lang="en-US" dirty="0"/>
          </a:p>
          <a:p>
            <a:r>
              <a:rPr lang="en-US" dirty="0"/>
              <a:t>Remember this is the hard part, but when everyone is in agreement, it is signed and considered certified.</a:t>
            </a:r>
          </a:p>
          <a:p>
            <a:endParaRPr lang="en-US" dirty="0"/>
          </a:p>
        </p:txBody>
      </p:sp>
      <p:pic>
        <p:nvPicPr>
          <p:cNvPr id="11" name="Picture 10">
            <a:extLst>
              <a:ext uri="{FF2B5EF4-FFF2-40B4-BE49-F238E27FC236}">
                <a16:creationId xmlns:a16="http://schemas.microsoft.com/office/drawing/2014/main" id="{7E23C8C8-041E-5647-B15A-C1BBE2AF80E7}"/>
              </a:ext>
            </a:extLst>
          </p:cNvPr>
          <p:cNvPicPr>
            <a:picLocks noChangeAspect="1"/>
          </p:cNvPicPr>
          <p:nvPr/>
        </p:nvPicPr>
        <p:blipFill>
          <a:blip r:embed="rId2"/>
          <a:stretch>
            <a:fillRect/>
          </a:stretch>
        </p:blipFill>
        <p:spPr>
          <a:xfrm>
            <a:off x="978584" y="3487783"/>
            <a:ext cx="3492500" cy="2324100"/>
          </a:xfrm>
          <a:prstGeom prst="rect">
            <a:avLst/>
          </a:prstGeom>
          <a:ln w="15875">
            <a:solidFill>
              <a:schemeClr val="tx1"/>
            </a:solidFill>
          </a:ln>
        </p:spPr>
      </p:pic>
      <p:pic>
        <p:nvPicPr>
          <p:cNvPr id="9" name="Picture 8" descr="A picture containing drawing&#10;&#10;Description automatically generated">
            <a:extLst>
              <a:ext uri="{FF2B5EF4-FFF2-40B4-BE49-F238E27FC236}">
                <a16:creationId xmlns:a16="http://schemas.microsoft.com/office/drawing/2014/main" id="{FDAEED40-FC9D-7C47-B895-7E303111D997}"/>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4054703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0" y="23361"/>
            <a:ext cx="3731727" cy="6858000"/>
          </a:xfrm>
          <a:prstGeom prst="rect">
            <a:avLst/>
          </a:prstGeom>
          <a:solidFill>
            <a:srgbClr val="40AD45"/>
          </a:solidFill>
        </p:spPr>
        <p:txBody>
          <a:bodyPr wrap="square" rtlCol="0">
            <a:spAutoFit/>
          </a:bodyPr>
          <a:lstStyle/>
          <a:p>
            <a:endParaRPr lang="en-US" dirty="0"/>
          </a:p>
        </p:txBody>
      </p:sp>
      <p:sp>
        <p:nvSpPr>
          <p:cNvPr id="9" name="Title 1">
            <a:extLst>
              <a:ext uri="{FF2B5EF4-FFF2-40B4-BE49-F238E27FC236}">
                <a16:creationId xmlns:a16="http://schemas.microsoft.com/office/drawing/2014/main" id="{3D01476F-15EE-D343-9A08-1D5D5DE4CD4C}"/>
              </a:ext>
            </a:extLst>
          </p:cNvPr>
          <p:cNvSpPr txBox="1">
            <a:spLocks/>
          </p:cNvSpPr>
          <p:nvPr/>
        </p:nvSpPr>
        <p:spPr>
          <a:xfrm>
            <a:off x="3887217" y="1021669"/>
            <a:ext cx="7919739" cy="34430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Work off of your PCP document and the “wish list”</a:t>
            </a:r>
          </a:p>
          <a:p>
            <a:pPr marL="342900" indent="-342900" algn="l">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Bring in your FMS</a:t>
            </a:r>
          </a:p>
          <a:p>
            <a:pPr marL="342900" indent="-342900" algn="l">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Hiring people? Get those background checks. It can take up to a month and either you or the employee pay for it out of pocket</a:t>
            </a:r>
          </a:p>
          <a:p>
            <a:pPr marL="342900" indent="-342900" algn="l">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Do you want your IF to continue throughout the year?</a:t>
            </a:r>
          </a:p>
          <a:p>
            <a:pPr marL="342900" indent="-342900" algn="l">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Remember everything has to be inclusive.</a:t>
            </a:r>
          </a:p>
          <a:p>
            <a:pPr algn="l"/>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88C4FED1-458F-794F-8E53-FF0DC317CF17}"/>
              </a:ext>
            </a:extLst>
          </p:cNvPr>
          <p:cNvSpPr txBox="1"/>
          <p:nvPr/>
        </p:nvSpPr>
        <p:spPr>
          <a:xfrm>
            <a:off x="155490" y="939113"/>
            <a:ext cx="3094338" cy="1815882"/>
          </a:xfrm>
          <a:prstGeom prst="rect">
            <a:avLst/>
          </a:prstGeom>
          <a:noFill/>
        </p:spPr>
        <p:txBody>
          <a:bodyPr wrap="square" rtlCol="0">
            <a:spAutoFit/>
          </a:bodyPr>
          <a:lstStyle/>
          <a:p>
            <a:pPr algn="ct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Spending Plan</a:t>
            </a:r>
          </a:p>
          <a:p>
            <a:pPr algn="ct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Finally.  The fun stuff.</a:t>
            </a:r>
          </a:p>
        </p:txBody>
      </p:sp>
      <p:pic>
        <p:nvPicPr>
          <p:cNvPr id="8" name="Picture 7">
            <a:extLst>
              <a:ext uri="{FF2B5EF4-FFF2-40B4-BE49-F238E27FC236}">
                <a16:creationId xmlns:a16="http://schemas.microsoft.com/office/drawing/2014/main" id="{BFE15049-26CC-094B-A61B-45CA9A845D40}"/>
              </a:ext>
            </a:extLst>
          </p:cNvPr>
          <p:cNvPicPr>
            <a:picLocks noChangeAspect="1"/>
          </p:cNvPicPr>
          <p:nvPr/>
        </p:nvPicPr>
        <p:blipFill>
          <a:blip r:embed="rId2"/>
          <a:stretch>
            <a:fillRect/>
          </a:stretch>
        </p:blipFill>
        <p:spPr>
          <a:xfrm>
            <a:off x="5095603" y="3958045"/>
            <a:ext cx="4953000" cy="1638300"/>
          </a:xfrm>
          <a:prstGeom prst="rect">
            <a:avLst/>
          </a:prstGeom>
          <a:ln w="15875">
            <a:solidFill>
              <a:srgbClr val="005895"/>
            </a:solidFill>
          </a:ln>
        </p:spPr>
      </p:pic>
      <p:pic>
        <p:nvPicPr>
          <p:cNvPr id="10" name="Picture 9" descr="A picture containing drawing&#10;&#10;Description automatically generated">
            <a:extLst>
              <a:ext uri="{FF2B5EF4-FFF2-40B4-BE49-F238E27FC236}">
                <a16:creationId xmlns:a16="http://schemas.microsoft.com/office/drawing/2014/main" id="{D12835D7-FCAD-FD43-973C-DB747F800E0A}"/>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772752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4855143" y="4266560"/>
            <a:ext cx="5664338" cy="1703167"/>
          </a:xfrm>
        </p:spPr>
        <p:txBody>
          <a:bodyPr>
            <a:noAutofit/>
          </a:bodyPr>
          <a:lstStyle/>
          <a:p>
            <a:pPr algn="l"/>
            <a:r>
              <a:rPr lang="en-US" sz="2400" dirty="0">
                <a:latin typeface="Tahoma" panose="020B0604030504040204" pitchFamily="34" charset="0"/>
                <a:ea typeface="Tahoma" panose="020B0604030504040204" pitchFamily="34" charset="0"/>
                <a:cs typeface="Tahoma" panose="020B0604030504040204" pitchFamily="34" charset="0"/>
              </a:rPr>
              <a:t>Your spending plan is handed in and your Regional Center double checks for math errors, alignment with the PCP document, and inclusion</a:t>
            </a:r>
            <a:br>
              <a:rPr lang="en-US"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Mysterious things happen in the background called UFS/</a:t>
            </a:r>
            <a:r>
              <a:rPr lang="en-US" sz="2400" dirty="0" err="1">
                <a:latin typeface="Tahoma" panose="020B0604030504040204" pitchFamily="34" charset="0"/>
                <a:ea typeface="Tahoma" panose="020B0604030504040204" pitchFamily="34" charset="0"/>
                <a:cs typeface="Tahoma" panose="020B0604030504040204" pitchFamily="34" charset="0"/>
              </a:rPr>
              <a:t>Sandis</a:t>
            </a:r>
            <a:r>
              <a:rPr lang="en-US" sz="2400" dirty="0">
                <a:latin typeface="Tahoma" panose="020B0604030504040204" pitchFamily="34" charset="0"/>
                <a:ea typeface="Tahoma" panose="020B0604030504040204" pitchFamily="34" charset="0"/>
                <a:cs typeface="Tahoma" panose="020B0604030504040204" pitchFamily="34" charset="0"/>
              </a:rPr>
              <a:t> and this is the process where your budget money is transferred to the FMS’s control. You work with the FMS to pay your people and services</a:t>
            </a:r>
            <a:br>
              <a:rPr lang="en-US"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You have a final IPP to make sure everything has been covered.  </a:t>
            </a:r>
            <a:br>
              <a:rPr lang="en-US"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WARNING: DON’T SPEND MONEY AND EXPECT TO BE REIMBURSED.  </a:t>
            </a:r>
          </a:p>
        </p:txBody>
      </p:sp>
      <p:sp>
        <p:nvSpPr>
          <p:cNvPr id="4" name="TextBox 3">
            <a:extLst>
              <a:ext uri="{FF2B5EF4-FFF2-40B4-BE49-F238E27FC236}">
                <a16:creationId xmlns:a16="http://schemas.microsoft.com/office/drawing/2014/main" id="{C11FC964-51D3-864F-8A44-6409090BF4CF}"/>
              </a:ext>
            </a:extLst>
          </p:cNvPr>
          <p:cNvSpPr txBox="1"/>
          <p:nvPr/>
        </p:nvSpPr>
        <p:spPr>
          <a:xfrm>
            <a:off x="-123568" y="0"/>
            <a:ext cx="3756454" cy="6858000"/>
          </a:xfrm>
          <a:prstGeom prst="rect">
            <a:avLst/>
          </a:prstGeom>
          <a:solidFill>
            <a:srgbClr val="40AD45"/>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1471C78-228E-8241-8E07-92A7912C9CA3}"/>
              </a:ext>
            </a:extLst>
          </p:cNvPr>
          <p:cNvSpPr txBox="1"/>
          <p:nvPr/>
        </p:nvSpPr>
        <p:spPr>
          <a:xfrm>
            <a:off x="150663" y="1402668"/>
            <a:ext cx="3207991" cy="1754326"/>
          </a:xfrm>
          <a:prstGeom prst="rect">
            <a:avLst/>
          </a:prstGeom>
          <a:noFill/>
        </p:spPr>
        <p:txBody>
          <a:bodyPr wrap="square" rtlCol="0">
            <a:spAutoFit/>
          </a:bodyPr>
          <a:lstStyle/>
          <a:p>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Almost done!</a:t>
            </a:r>
          </a:p>
          <a:p>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The Handoff</a:t>
            </a:r>
          </a:p>
        </p:txBody>
      </p:sp>
      <p:pic>
        <p:nvPicPr>
          <p:cNvPr id="9" name="Picture 8">
            <a:extLst>
              <a:ext uri="{FF2B5EF4-FFF2-40B4-BE49-F238E27FC236}">
                <a16:creationId xmlns:a16="http://schemas.microsoft.com/office/drawing/2014/main" id="{8FF6E4C8-9343-7340-8F30-A013E672EE68}"/>
              </a:ext>
            </a:extLst>
          </p:cNvPr>
          <p:cNvPicPr>
            <a:picLocks noChangeAspect="1"/>
          </p:cNvPicPr>
          <p:nvPr/>
        </p:nvPicPr>
        <p:blipFill>
          <a:blip r:embed="rId2"/>
          <a:stretch>
            <a:fillRect/>
          </a:stretch>
        </p:blipFill>
        <p:spPr>
          <a:xfrm>
            <a:off x="554990" y="3978797"/>
            <a:ext cx="3949700" cy="2057400"/>
          </a:xfrm>
          <a:prstGeom prst="rect">
            <a:avLst/>
          </a:prstGeom>
          <a:ln w="22225">
            <a:solidFill>
              <a:schemeClr val="tx1"/>
            </a:solidFill>
          </a:ln>
        </p:spPr>
      </p:pic>
      <p:pic>
        <p:nvPicPr>
          <p:cNvPr id="8" name="Picture 7" descr="A picture containing drawing&#10;&#10;Description automatically generated">
            <a:extLst>
              <a:ext uri="{FF2B5EF4-FFF2-40B4-BE49-F238E27FC236}">
                <a16:creationId xmlns:a16="http://schemas.microsoft.com/office/drawing/2014/main" id="{AB186D70-995B-FD4B-BB97-836B94972265}"/>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348476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AD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5963432" y="2982098"/>
            <a:ext cx="5191368" cy="2943497"/>
          </a:xfrm>
        </p:spPr>
        <p:txBody>
          <a:bodyPr>
            <a:normAutofit fontScale="90000"/>
          </a:bodyPr>
          <a:lstStyle/>
          <a:p>
            <a:r>
              <a:rPr lang="en-US" sz="3600" b="1" dirty="0">
                <a:latin typeface="Tahoma" panose="020B0604030504040204" pitchFamily="34" charset="0"/>
                <a:ea typeface="Tahoma" panose="020B0604030504040204" pitchFamily="34" charset="0"/>
                <a:cs typeface="Tahoma" panose="020B0604030504040204" pitchFamily="34" charset="0"/>
              </a:rPr>
              <a:t>Stuff happens. </a:t>
            </a:r>
            <a:br>
              <a:rPr lang="en-US" sz="3200" dirty="0">
                <a:latin typeface="Tahoma" panose="020B0604030504040204" pitchFamily="34" charset="0"/>
                <a:ea typeface="Tahoma" panose="020B0604030504040204" pitchFamily="34" charset="0"/>
                <a:cs typeface="Tahoma" panose="020B0604030504040204" pitchFamily="34" charset="0"/>
              </a:rPr>
            </a:b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The beauty of this program is that it is not static, but changes with the person. You need to move money around?  Can be done.</a:t>
            </a:r>
            <a:br>
              <a:rPr lang="en-US" sz="3200" dirty="0">
                <a:latin typeface="Tahoma" panose="020B0604030504040204" pitchFamily="34" charset="0"/>
                <a:ea typeface="Tahoma" panose="020B0604030504040204" pitchFamily="34" charset="0"/>
                <a:cs typeface="Tahoma" panose="020B0604030504040204" pitchFamily="34" charset="0"/>
              </a:rPr>
            </a:b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Go live that best </a:t>
            </a:r>
            <a:r>
              <a:rPr lang="en-US" sz="3200">
                <a:latin typeface="Tahoma" panose="020B0604030504040204" pitchFamily="34" charset="0"/>
                <a:ea typeface="Tahoma" panose="020B0604030504040204" pitchFamily="34" charset="0"/>
                <a:cs typeface="Tahoma" panose="020B0604030504040204" pitchFamily="34" charset="0"/>
              </a:rPr>
              <a:t>self-determined life!  </a:t>
            </a:r>
            <a:br>
              <a:rPr lang="en-US" sz="3200" dirty="0">
                <a:latin typeface="Tahoma" panose="020B0604030504040204" pitchFamily="34" charset="0"/>
                <a:ea typeface="Tahoma" panose="020B0604030504040204" pitchFamily="34" charset="0"/>
                <a:cs typeface="Tahoma" panose="020B0604030504040204" pitchFamily="34" charset="0"/>
              </a:rPr>
            </a:b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00B05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4458F735-309F-334B-82CC-0581D5B1B49B}"/>
              </a:ext>
            </a:extLst>
          </p:cNvPr>
          <p:cNvSpPr txBox="1"/>
          <p:nvPr/>
        </p:nvSpPr>
        <p:spPr>
          <a:xfrm>
            <a:off x="467139" y="706219"/>
            <a:ext cx="2767914" cy="1569660"/>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You </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CAN</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change your mind.</a:t>
            </a:r>
          </a:p>
        </p:txBody>
      </p:sp>
      <p:pic>
        <p:nvPicPr>
          <p:cNvPr id="11" name="Picture 10">
            <a:extLst>
              <a:ext uri="{FF2B5EF4-FFF2-40B4-BE49-F238E27FC236}">
                <a16:creationId xmlns:a16="http://schemas.microsoft.com/office/drawing/2014/main" id="{780D8798-481D-0B46-9DE5-B29E58CE5AA1}"/>
              </a:ext>
            </a:extLst>
          </p:cNvPr>
          <p:cNvPicPr>
            <a:picLocks noChangeAspect="1"/>
          </p:cNvPicPr>
          <p:nvPr/>
        </p:nvPicPr>
        <p:blipFill>
          <a:blip r:embed="rId2"/>
          <a:stretch>
            <a:fillRect/>
          </a:stretch>
        </p:blipFill>
        <p:spPr>
          <a:xfrm>
            <a:off x="1107803" y="2982098"/>
            <a:ext cx="3784600" cy="2146300"/>
          </a:xfrm>
          <a:prstGeom prst="rect">
            <a:avLst/>
          </a:prstGeom>
          <a:ln w="15875">
            <a:solidFill>
              <a:srgbClr val="002060"/>
            </a:solidFill>
          </a:ln>
        </p:spPr>
      </p:pic>
      <p:pic>
        <p:nvPicPr>
          <p:cNvPr id="8" name="Picture 7" descr="A picture containing drawing&#10;&#10;Description automatically generated">
            <a:extLst>
              <a:ext uri="{FF2B5EF4-FFF2-40B4-BE49-F238E27FC236}">
                <a16:creationId xmlns:a16="http://schemas.microsoft.com/office/drawing/2014/main" id="{0C6ABD00-E429-A94B-BF10-D88388EC6851}"/>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5038713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989</Words>
  <Application>Microsoft Macintosh PowerPoint</Application>
  <PresentationFormat>Widescreen</PresentationFormat>
  <Paragraphs>193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Tahoma</vt:lpstr>
      <vt:lpstr>Wingdings</vt:lpstr>
      <vt:lpstr>Office Theme</vt:lpstr>
      <vt:lpstr>The Person Centered Plan</vt:lpstr>
      <vt:lpstr>Orientation</vt:lpstr>
      <vt:lpstr>Find someone to help you start</vt:lpstr>
      <vt:lpstr>Great! I’m Ready</vt:lpstr>
      <vt:lpstr>PowerPoint Presentation</vt:lpstr>
      <vt:lpstr>PowerPoint Presentation</vt:lpstr>
      <vt:lpstr>PowerPoint Presentation</vt:lpstr>
      <vt:lpstr>Your spending plan is handed in and your Regional Center double checks for math errors, alignment with the PCP document, and inclusion  Mysterious things happen in the background called UFS/Sandis and this is the process where your budget money is transferred to the FMS’s control. You work with the FMS to pay your people and services  You have a final IPP to make sure everything has been covered.    WARNING: DON’T SPEND MONEY AND EXPECT TO BE REIMBURSED.  </vt:lpstr>
      <vt:lpstr>Stuff happens.   The beauty of this program is that it is not static, but changes with the person. You need to move money around?  Can be done.  Go live that best self-determined life!           </vt:lpstr>
      <vt:lpstr>Person Centered Planning Process</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 Centered Plan</dc:title>
  <dc:creator>tamra pauly</dc:creator>
  <cp:lastModifiedBy>tamra pauly</cp:lastModifiedBy>
  <cp:revision>42</cp:revision>
  <dcterms:created xsi:type="dcterms:W3CDTF">2020-04-28T21:23:34Z</dcterms:created>
  <dcterms:modified xsi:type="dcterms:W3CDTF">2020-08-09T23:04:30Z</dcterms:modified>
</cp:coreProperties>
</file>